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67" autoAdjust="0"/>
    <p:restoredTop sz="94660"/>
  </p:normalViewPr>
  <p:slideViewPr>
    <p:cSldViewPr>
      <p:cViewPr>
        <p:scale>
          <a:sx n="100" d="100"/>
          <a:sy n="100" d="100"/>
        </p:scale>
        <p:origin x="1734" y="72"/>
      </p:cViewPr>
      <p:guideLst>
        <p:guide pos="2160"/>
        <p:guide orient="horz"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0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18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77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35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8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65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1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3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316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89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9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33BCA-F6BE-4408-95E7-B27E543BB7AB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F6D21-5FF2-4CA3-892D-6A90AE20BC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62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0CBCBFD9-0771-5246-BBDB-9C81A39508FB}"/>
              </a:ext>
            </a:extLst>
          </p:cNvPr>
          <p:cNvSpPr/>
          <p:nvPr/>
        </p:nvSpPr>
        <p:spPr>
          <a:xfrm>
            <a:off x="-42138" y="7672781"/>
            <a:ext cx="7314637" cy="313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3" dirty="0">
                <a:latin typeface="Osaka" panose="020B0600000000000000" pitchFamily="34" charset="-128"/>
                <a:ea typeface="Osaka" panose="020B0600000000000000" pitchFamily="34" charset="-128"/>
              </a:rPr>
              <a:t>治療結果と考察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</a:t>
            </a:r>
            <a:endParaRPr lang="en-US" altLang="ja-JP" sz="1083" u="sng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AF528F1-F906-6642-AE31-897E18A32474}"/>
              </a:ext>
            </a:extLst>
          </p:cNvPr>
          <p:cNvSpPr/>
          <p:nvPr/>
        </p:nvSpPr>
        <p:spPr>
          <a:xfrm>
            <a:off x="2444596" y="88952"/>
            <a:ext cx="1968809" cy="3924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5695775" algn="l"/>
                <a:tab pos="6314881" algn="l"/>
              </a:tabLst>
            </a:pPr>
            <a:r>
              <a:rPr lang="ja-JP" altLang="ja-JP" sz="1950" b="1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症例展示の要旨</a:t>
            </a:r>
            <a:endParaRPr lang="ja-JP" altLang="ja-JP" sz="1083" kern="100">
              <a:latin typeface="Osaka" panose="020B0600000000000000" pitchFamily="34" charset="-128"/>
              <a:ea typeface="Osaka" panose="020B06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E03A5FA-CA77-5D41-916F-97A1E1EB1765}"/>
              </a:ext>
            </a:extLst>
          </p:cNvPr>
          <p:cNvSpPr/>
          <p:nvPr/>
        </p:nvSpPr>
        <p:spPr>
          <a:xfrm>
            <a:off x="-42138" y="1057327"/>
            <a:ext cx="2640466" cy="258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3126485" algn="l"/>
                <a:tab pos="3315656" algn="l"/>
                <a:tab pos="6541886" algn="l"/>
              </a:tabLst>
            </a:pP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タイトル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              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　　　</a:t>
            </a:r>
            <a:endParaRPr lang="ja-JP" altLang="en-US" sz="1083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3C0E6FD-68BB-F347-B642-15B7EF58A3D1}"/>
              </a:ext>
            </a:extLst>
          </p:cNvPr>
          <p:cNvSpPr/>
          <p:nvPr/>
        </p:nvSpPr>
        <p:spPr>
          <a:xfrm>
            <a:off x="-99392" y="1275765"/>
            <a:ext cx="7234295" cy="25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153" indent="24076" algn="just">
              <a:tabLst>
                <a:tab pos="5695775" algn="l"/>
                <a:tab pos="6314881" algn="l"/>
              </a:tabLst>
            </a:pP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治療前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資料採取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年月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日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年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en-US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日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歳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か月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男・女</a:t>
            </a:r>
            <a:r>
              <a:rPr lang="ja-JP" altLang="en-US" sz="975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　　　　　　　　　　　</a:t>
            </a:r>
            <a:r>
              <a:rPr lang="en-US" altLang="ja-JP" sz="975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 </a:t>
            </a:r>
            <a:endParaRPr lang="ja-JP" altLang="ja-JP" sz="975" kern="100">
              <a:latin typeface="Osaka" panose="020B0600000000000000" pitchFamily="34" charset="-128"/>
              <a:ea typeface="Osaka" panose="020B06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98707-8287-784D-8463-1049507216FB}"/>
              </a:ext>
            </a:extLst>
          </p:cNvPr>
          <p:cNvSpPr/>
          <p:nvPr/>
        </p:nvSpPr>
        <p:spPr>
          <a:xfrm>
            <a:off x="-25454" y="7151212"/>
            <a:ext cx="7144261" cy="563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動的治療終了時年月日　　　　　　　　　　年　　　　　　　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日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歳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　　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か月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   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動的治療期間　　　　　　　　　　　年　　　　　　　か月　　</a:t>
            </a:r>
            <a:endParaRPr lang="en-US" altLang="ja-JP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保定期間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 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　　　　　　　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年　　　</a:t>
            </a:r>
            <a:r>
              <a:rPr lang="en-US" altLang="ja-JP" sz="1083">
                <a:latin typeface="Osaka" panose="020B0600000000000000" pitchFamily="34" charset="-128"/>
                <a:ea typeface="Osaka" panose="020B0600000000000000" pitchFamily="34" charset="-128"/>
              </a:rPr>
              <a:t>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か月　　　　　　　　　　　保定装置　　　（上顎）　　　　　　　　　　　　　　　　　　　　　　　　　（下顎）</a:t>
            </a:r>
            <a:r>
              <a:rPr lang="ja-JP" altLang="en-US" sz="1083" u="sng">
                <a:latin typeface="Osaka" panose="020B0600000000000000" pitchFamily="34" charset="-128"/>
                <a:ea typeface="Osaka" panose="020B0600000000000000" pitchFamily="34" charset="-128"/>
              </a:rPr>
              <a:t>　　　　　　　　　　　　　　　　　　　　　　　　　　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　　　　　</a:t>
            </a:r>
            <a:r>
              <a:rPr lang="ja-JP" altLang="en-US" sz="1083" u="sng">
                <a:latin typeface="Osaka" panose="020B0600000000000000" pitchFamily="34" charset="-128"/>
                <a:ea typeface="Osaka" panose="020B0600000000000000" pitchFamily="34" charset="-128"/>
              </a:rPr>
              <a:t>　　　　　　　　　　　　　　　　　</a:t>
            </a:r>
            <a:r>
              <a:rPr lang="ja-JP" altLang="ja-JP" sz="1083" u="sng">
                <a:latin typeface="Osaka" panose="020B0600000000000000" pitchFamily="34" charset="-128"/>
                <a:ea typeface="Osaka" panose="020B0600000000000000" pitchFamily="34" charset="-128"/>
              </a:rPr>
              <a:t>　　</a:t>
            </a:r>
            <a:r>
              <a:rPr lang="ja-JP" altLang="ja-JP" sz="975" u="sng">
                <a:latin typeface="Osaka" panose="020B0600000000000000" pitchFamily="34" charset="-128"/>
                <a:ea typeface="Osaka" panose="020B0600000000000000" pitchFamily="34" charset="-128"/>
              </a:rPr>
              <a:t>　</a:t>
            </a:r>
            <a:r>
              <a:rPr lang="en-US" altLang="ja-JP" sz="975" u="sng" dirty="0">
                <a:latin typeface="Osaka" panose="020B0600000000000000" pitchFamily="34" charset="-128"/>
                <a:ea typeface="Osaka" panose="020B0600000000000000" pitchFamily="34" charset="-128"/>
              </a:rPr>
              <a:t> </a:t>
            </a:r>
            <a:endParaRPr lang="ja-JP" altLang="en-US" sz="975" u="sng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27AF25F1-9FEA-2B45-9DD8-A71E1FB5D9BF}"/>
              </a:ext>
            </a:extLst>
          </p:cNvPr>
          <p:cNvCxnSpPr>
            <a:cxnSpLocks/>
          </p:cNvCxnSpPr>
          <p:nvPr/>
        </p:nvCxnSpPr>
        <p:spPr>
          <a:xfrm>
            <a:off x="5752671" y="5412221"/>
            <a:ext cx="1047721" cy="183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5CDFADBD-4D35-DA40-AC34-87E81DD89927}"/>
              </a:ext>
            </a:extLst>
          </p:cNvPr>
          <p:cNvCxnSpPr/>
          <p:nvPr/>
        </p:nvCxnSpPr>
        <p:spPr>
          <a:xfrm>
            <a:off x="6275075" y="5242159"/>
            <a:ext cx="0" cy="35891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5C5238E0-ED12-2C4C-A5C8-DE681A575D25}"/>
              </a:ext>
            </a:extLst>
          </p:cNvPr>
          <p:cNvSpPr/>
          <p:nvPr/>
        </p:nvSpPr>
        <p:spPr>
          <a:xfrm>
            <a:off x="-21742" y="1960218"/>
            <a:ext cx="7162514" cy="479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現病歴・既往歴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</a:t>
            </a:r>
            <a:r>
              <a:rPr lang="en-US" altLang="ja-JP" sz="1083" u="sng" dirty="0">
                <a:latin typeface="Osaka" panose="020B0600000000000000" pitchFamily="34" charset="-128"/>
                <a:ea typeface="Osaka" panose="020B0600000000000000" pitchFamily="34" charset="-128"/>
              </a:rPr>
              <a:t>      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ja-JP" altLang="en-US" sz="1083" dirty="0">
                <a:latin typeface="Osaka" panose="020B0600000000000000" pitchFamily="34" charset="-128"/>
                <a:ea typeface="Osaka" panose="020B0600000000000000" pitchFamily="34" charset="-128"/>
              </a:rPr>
              <a:t>顔貌所見　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                                             </a:t>
            </a: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C14D12D2-BD79-6B44-B704-2DB871090E20}"/>
              </a:ext>
            </a:extLst>
          </p:cNvPr>
          <p:cNvSpPr/>
          <p:nvPr/>
        </p:nvSpPr>
        <p:spPr>
          <a:xfrm>
            <a:off x="-36948" y="3783784"/>
            <a:ext cx="1519968" cy="258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顎関節・歯周所見など　</a:t>
            </a:r>
            <a:endParaRPr lang="en-US" altLang="ja-JP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B74B31C8-8B06-E742-9878-EF02F9F98E55}"/>
              </a:ext>
            </a:extLst>
          </p:cNvPr>
          <p:cNvSpPr/>
          <p:nvPr/>
        </p:nvSpPr>
        <p:spPr>
          <a:xfrm>
            <a:off x="5013176" y="5288246"/>
            <a:ext cx="788999" cy="258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抜歯部位</a:t>
            </a:r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AF3F5605-0C32-CF41-84BB-5D3353A7C579}"/>
              </a:ext>
            </a:extLst>
          </p:cNvPr>
          <p:cNvSpPr/>
          <p:nvPr/>
        </p:nvSpPr>
        <p:spPr>
          <a:xfrm>
            <a:off x="-27384" y="1741690"/>
            <a:ext cx="713657" cy="258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主　　訴　　　　</a:t>
            </a:r>
            <a:endParaRPr lang="en-US" altLang="ja-JP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F89FBCB-9048-B943-909F-DDFF552D0FC3}"/>
              </a:ext>
            </a:extLst>
          </p:cNvPr>
          <p:cNvSpPr/>
          <p:nvPr/>
        </p:nvSpPr>
        <p:spPr>
          <a:xfrm>
            <a:off x="-29895" y="5025008"/>
            <a:ext cx="1859805" cy="313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使用した装置　　　　　　　　　　　　　　　　　　　　　</a:t>
            </a:r>
            <a:endParaRPr lang="en-US" altLang="ja-JP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DEE34976-A173-E94B-853F-9AD53A2C3885}"/>
              </a:ext>
            </a:extLst>
          </p:cNvPr>
          <p:cNvSpPr/>
          <p:nvPr/>
        </p:nvSpPr>
        <p:spPr>
          <a:xfrm>
            <a:off x="-27384" y="1494203"/>
            <a:ext cx="4943504" cy="25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動的治療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開始時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年月日　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年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</a:t>
            </a:r>
            <a:r>
              <a:rPr lang="ja-JP" altLang="en-US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日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歳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    </a:t>
            </a:r>
            <a:r>
              <a:rPr lang="ja-JP" altLang="ja-JP" sz="1083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か</a:t>
            </a:r>
            <a:r>
              <a:rPr lang="ja-JP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月</a:t>
            </a:r>
            <a:r>
              <a:rPr lang="en-US" altLang="ja-JP" sz="1083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 </a:t>
            </a:r>
            <a:endParaRPr lang="ja-JP" altLang="en-US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E0330F3E-5DCA-0448-B801-0F3888BF18FA}"/>
              </a:ext>
            </a:extLst>
          </p:cNvPr>
          <p:cNvSpPr/>
          <p:nvPr/>
        </p:nvSpPr>
        <p:spPr>
          <a:xfrm>
            <a:off x="-29894" y="3057347"/>
            <a:ext cx="7419334" cy="313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頭部エックス線規格写真所見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</a:t>
            </a:r>
            <a:endParaRPr lang="en-US" altLang="ja-JP" sz="1083" u="sng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E5346021-65B6-AD43-9C10-A3B7CCC5FBBE}"/>
              </a:ext>
            </a:extLst>
          </p:cNvPr>
          <p:cNvSpPr/>
          <p:nvPr/>
        </p:nvSpPr>
        <p:spPr>
          <a:xfrm>
            <a:off x="-36947" y="2384138"/>
            <a:ext cx="7370420" cy="25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083">
                <a:latin typeface="Osaka" panose="020B0600000000000000" pitchFamily="34" charset="-128"/>
                <a:ea typeface="Osaka" panose="020B0600000000000000" pitchFamily="34" charset="-128"/>
              </a:rPr>
              <a:t>口腔内及び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模型</a:t>
            </a:r>
            <a:r>
              <a:rPr lang="ja-JP" altLang="ja-JP" sz="1083">
                <a:latin typeface="Osaka" panose="020B0600000000000000" pitchFamily="34" charset="-128"/>
                <a:ea typeface="Osaka" panose="020B0600000000000000" pitchFamily="34" charset="-128"/>
              </a:rPr>
              <a:t>所見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 Angle Class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R: 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L: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　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,  overjet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  mm,   overbite </a:t>
            </a: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　</a:t>
            </a:r>
            <a:r>
              <a:rPr lang="en-US" altLang="ja-JP" sz="1083" dirty="0">
                <a:latin typeface="Osaka" panose="020B0600000000000000" pitchFamily="34" charset="-128"/>
                <a:ea typeface="Osaka" panose="020B0600000000000000" pitchFamily="34" charset="-128"/>
              </a:rPr>
              <a:t>  mm    </a:t>
            </a:r>
            <a:endParaRPr lang="ja-JP" altLang="en-US" sz="1083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B39D39B0-2221-A146-8988-23562EAD5B11}"/>
              </a:ext>
            </a:extLst>
          </p:cNvPr>
          <p:cNvSpPr/>
          <p:nvPr/>
        </p:nvSpPr>
        <p:spPr>
          <a:xfrm>
            <a:off x="4869160" y="9535162"/>
            <a:ext cx="2232248" cy="242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5695775" algn="l"/>
                <a:tab pos="6314881" algn="l"/>
              </a:tabLst>
            </a:pPr>
            <a:r>
              <a:rPr lang="ja-JP" altLang="ja-JP" sz="975" b="1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日本舌側矯正歯科学会</a:t>
            </a:r>
            <a:r>
              <a:rPr lang="ja-JP" altLang="ja-JP" sz="975" b="1" i="1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（</a:t>
            </a:r>
            <a:r>
              <a:rPr lang="en-US" altLang="ja-JP" sz="975" b="1" i="1" kern="100" dirty="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JLOA</a:t>
            </a:r>
            <a:r>
              <a:rPr lang="ja-JP" altLang="ja-JP" sz="975" b="1" i="1" kern="100">
                <a:latin typeface="Osaka" panose="020B0600000000000000" pitchFamily="34" charset="-128"/>
                <a:ea typeface="Osaka" panose="020B0600000000000000" pitchFamily="34" charset="-128"/>
                <a:cs typeface="Times New Roman" panose="02020603050405020304" pitchFamily="18" charset="0"/>
              </a:rPr>
              <a:t>）</a:t>
            </a:r>
            <a:endParaRPr lang="ja-JP" altLang="ja-JP" sz="975" kern="100">
              <a:latin typeface="Osaka" panose="020B0600000000000000" pitchFamily="34" charset="-128"/>
              <a:ea typeface="Osaka" panose="020B0600000000000000" pitchFamily="34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1C0A60D-654B-4141-A6A1-0EDF4294E4E9}"/>
              </a:ext>
            </a:extLst>
          </p:cNvPr>
          <p:cNvSpPr txBox="1"/>
          <p:nvPr/>
        </p:nvSpPr>
        <p:spPr>
          <a:xfrm>
            <a:off x="4275104" y="1208918"/>
            <a:ext cx="390043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950" dirty="0">
                <a:latin typeface="Osaka" panose="020B0600000000000000" pitchFamily="34" charset="-128"/>
                <a:ea typeface="Osaka" panose="020B0600000000000000" pitchFamily="34" charset="-128"/>
              </a:rPr>
              <a:t>◯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1A7EE4-8850-2F49-9EBC-515DC0D29A8C}"/>
              </a:ext>
            </a:extLst>
          </p:cNvPr>
          <p:cNvSpPr txBox="1"/>
          <p:nvPr/>
        </p:nvSpPr>
        <p:spPr>
          <a:xfrm>
            <a:off x="-33071" y="4040322"/>
            <a:ext cx="1439818" cy="2589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450628" algn="l"/>
              </a:tabLst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診断および治療方針</a:t>
            </a:r>
            <a:endParaRPr kumimoji="1" lang="ja-JP" altLang="en-US" sz="1083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6753FF03-4C49-A842-8549-78C4B4D6B009}"/>
              </a:ext>
            </a:extLst>
          </p:cNvPr>
          <p:cNvCxnSpPr>
            <a:cxnSpLocks/>
          </p:cNvCxnSpPr>
          <p:nvPr/>
        </p:nvCxnSpPr>
        <p:spPr>
          <a:xfrm>
            <a:off x="726025" y="1271378"/>
            <a:ext cx="29189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F049D9E3-62C7-8D47-A3F1-6432D692C090}"/>
              </a:ext>
            </a:extLst>
          </p:cNvPr>
          <p:cNvCxnSpPr>
            <a:cxnSpLocks/>
          </p:cNvCxnSpPr>
          <p:nvPr/>
        </p:nvCxnSpPr>
        <p:spPr>
          <a:xfrm>
            <a:off x="1544651" y="1506067"/>
            <a:ext cx="21003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D75B06CE-3396-3242-ABC1-19D12050A217}"/>
              </a:ext>
            </a:extLst>
          </p:cNvPr>
          <p:cNvCxnSpPr>
            <a:cxnSpLocks/>
          </p:cNvCxnSpPr>
          <p:nvPr/>
        </p:nvCxnSpPr>
        <p:spPr>
          <a:xfrm>
            <a:off x="1544651" y="1729923"/>
            <a:ext cx="2100373" cy="117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98E24676-D49F-2447-9A05-676E68A4C603}"/>
              </a:ext>
            </a:extLst>
          </p:cNvPr>
          <p:cNvCxnSpPr>
            <a:cxnSpLocks/>
          </p:cNvCxnSpPr>
          <p:nvPr/>
        </p:nvCxnSpPr>
        <p:spPr>
          <a:xfrm>
            <a:off x="486145" y="1928664"/>
            <a:ext cx="35909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BF1AE6D6-94A4-C14F-A5F4-9DE87A7D3BFF}"/>
              </a:ext>
            </a:extLst>
          </p:cNvPr>
          <p:cNvCxnSpPr>
            <a:cxnSpLocks/>
          </p:cNvCxnSpPr>
          <p:nvPr/>
        </p:nvCxnSpPr>
        <p:spPr>
          <a:xfrm>
            <a:off x="1916832" y="3297740"/>
            <a:ext cx="4941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ECF278FC-59D0-044E-9C59-4AE41656DE93}"/>
              </a:ext>
            </a:extLst>
          </p:cNvPr>
          <p:cNvCxnSpPr>
            <a:cxnSpLocks/>
          </p:cNvCxnSpPr>
          <p:nvPr/>
        </p:nvCxnSpPr>
        <p:spPr>
          <a:xfrm>
            <a:off x="57703" y="3533403"/>
            <a:ext cx="68002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03FC8231-39E1-924C-AA62-B22A4336B796}"/>
              </a:ext>
            </a:extLst>
          </p:cNvPr>
          <p:cNvCxnSpPr>
            <a:cxnSpLocks/>
          </p:cNvCxnSpPr>
          <p:nvPr/>
        </p:nvCxnSpPr>
        <p:spPr>
          <a:xfrm>
            <a:off x="69562" y="3769066"/>
            <a:ext cx="67884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51C8C78E-DE58-7542-B229-580E7999FD12}"/>
              </a:ext>
            </a:extLst>
          </p:cNvPr>
          <p:cNvCxnSpPr>
            <a:cxnSpLocks/>
          </p:cNvCxnSpPr>
          <p:nvPr/>
        </p:nvCxnSpPr>
        <p:spPr>
          <a:xfrm>
            <a:off x="1498616" y="4004729"/>
            <a:ext cx="53593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4F8E5C81-3F03-6E44-9DF1-17104AA7C1F7}"/>
              </a:ext>
            </a:extLst>
          </p:cNvPr>
          <p:cNvCxnSpPr>
            <a:cxnSpLocks/>
          </p:cNvCxnSpPr>
          <p:nvPr/>
        </p:nvCxnSpPr>
        <p:spPr>
          <a:xfrm>
            <a:off x="908720" y="5795604"/>
            <a:ext cx="41044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直線コネクタ 102">
            <a:extLst>
              <a:ext uri="{FF2B5EF4-FFF2-40B4-BE49-F238E27FC236}">
                <a16:creationId xmlns:a16="http://schemas.microsoft.com/office/drawing/2014/main" id="{0B2D7E4E-85F0-724D-BA30-1908DB038B52}"/>
              </a:ext>
            </a:extLst>
          </p:cNvPr>
          <p:cNvCxnSpPr>
            <a:cxnSpLocks/>
          </p:cNvCxnSpPr>
          <p:nvPr/>
        </p:nvCxnSpPr>
        <p:spPr>
          <a:xfrm>
            <a:off x="52310" y="6765563"/>
            <a:ext cx="68056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>
            <a:extLst>
              <a:ext uri="{FF2B5EF4-FFF2-40B4-BE49-F238E27FC236}">
                <a16:creationId xmlns:a16="http://schemas.microsoft.com/office/drawing/2014/main" id="{70D3F678-9682-DE48-836B-3AE9F841823D}"/>
              </a:ext>
            </a:extLst>
          </p:cNvPr>
          <p:cNvCxnSpPr>
            <a:cxnSpLocks/>
          </p:cNvCxnSpPr>
          <p:nvPr/>
        </p:nvCxnSpPr>
        <p:spPr>
          <a:xfrm>
            <a:off x="56549" y="6985708"/>
            <a:ext cx="6801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直線コネクタ 106">
            <a:extLst>
              <a:ext uri="{FF2B5EF4-FFF2-40B4-BE49-F238E27FC236}">
                <a16:creationId xmlns:a16="http://schemas.microsoft.com/office/drawing/2014/main" id="{747A0177-4ED9-5F46-B908-CE4DAD5FB666}"/>
              </a:ext>
            </a:extLst>
          </p:cNvPr>
          <p:cNvCxnSpPr>
            <a:cxnSpLocks/>
          </p:cNvCxnSpPr>
          <p:nvPr/>
        </p:nvCxnSpPr>
        <p:spPr>
          <a:xfrm>
            <a:off x="48074" y="7205851"/>
            <a:ext cx="68099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7B79F33D-D7CD-804A-BC37-DB978B029060}"/>
              </a:ext>
            </a:extLst>
          </p:cNvPr>
          <p:cNvCxnSpPr>
            <a:cxnSpLocks/>
          </p:cNvCxnSpPr>
          <p:nvPr/>
        </p:nvCxnSpPr>
        <p:spPr>
          <a:xfrm>
            <a:off x="1124744" y="2170755"/>
            <a:ext cx="57332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43122C09-7347-854F-B4A4-75B4C6413D85}"/>
              </a:ext>
            </a:extLst>
          </p:cNvPr>
          <p:cNvCxnSpPr>
            <a:cxnSpLocks/>
          </p:cNvCxnSpPr>
          <p:nvPr/>
        </p:nvCxnSpPr>
        <p:spPr>
          <a:xfrm>
            <a:off x="640520" y="2392780"/>
            <a:ext cx="6217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6A2A3CF3-28D9-BE4F-813F-ED95B0C3CA14}"/>
              </a:ext>
            </a:extLst>
          </p:cNvPr>
          <p:cNvCxnSpPr>
            <a:cxnSpLocks/>
          </p:cNvCxnSpPr>
          <p:nvPr/>
        </p:nvCxnSpPr>
        <p:spPr>
          <a:xfrm>
            <a:off x="65627" y="6545418"/>
            <a:ext cx="679237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6411D9BB-33B3-1A4B-BBDF-26E7E429FC38}"/>
              </a:ext>
            </a:extLst>
          </p:cNvPr>
          <p:cNvCxnSpPr>
            <a:cxnSpLocks/>
          </p:cNvCxnSpPr>
          <p:nvPr/>
        </p:nvCxnSpPr>
        <p:spPr>
          <a:xfrm>
            <a:off x="1498616" y="7439011"/>
            <a:ext cx="23624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B446E636-102A-524A-9603-0812BDB5E3D8}"/>
              </a:ext>
            </a:extLst>
          </p:cNvPr>
          <p:cNvCxnSpPr>
            <a:cxnSpLocks/>
          </p:cNvCxnSpPr>
          <p:nvPr/>
        </p:nvCxnSpPr>
        <p:spPr>
          <a:xfrm>
            <a:off x="2780928" y="7672171"/>
            <a:ext cx="29091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EDA5DF0E-313E-EC41-A7C7-ECC8D3E57274}"/>
              </a:ext>
            </a:extLst>
          </p:cNvPr>
          <p:cNvCxnSpPr>
            <a:cxnSpLocks/>
          </p:cNvCxnSpPr>
          <p:nvPr/>
        </p:nvCxnSpPr>
        <p:spPr>
          <a:xfrm>
            <a:off x="1052736" y="7977336"/>
            <a:ext cx="580181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0D020618-0222-E24E-837A-6416B3768416}"/>
              </a:ext>
            </a:extLst>
          </p:cNvPr>
          <p:cNvCxnSpPr>
            <a:cxnSpLocks/>
          </p:cNvCxnSpPr>
          <p:nvPr/>
        </p:nvCxnSpPr>
        <p:spPr>
          <a:xfrm>
            <a:off x="31723" y="8217363"/>
            <a:ext cx="68056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直線コネクタ 94">
            <a:extLst>
              <a:ext uri="{FF2B5EF4-FFF2-40B4-BE49-F238E27FC236}">
                <a16:creationId xmlns:a16="http://schemas.microsoft.com/office/drawing/2014/main" id="{46A0AD75-CF23-DC42-A2F5-EA57E8ECE6AA}"/>
              </a:ext>
            </a:extLst>
          </p:cNvPr>
          <p:cNvCxnSpPr>
            <a:cxnSpLocks/>
          </p:cNvCxnSpPr>
          <p:nvPr/>
        </p:nvCxnSpPr>
        <p:spPr>
          <a:xfrm>
            <a:off x="35962" y="8457390"/>
            <a:ext cx="6801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E090F907-F637-7B4D-BC59-B62C56C94B65}"/>
              </a:ext>
            </a:extLst>
          </p:cNvPr>
          <p:cNvCxnSpPr>
            <a:cxnSpLocks/>
          </p:cNvCxnSpPr>
          <p:nvPr/>
        </p:nvCxnSpPr>
        <p:spPr>
          <a:xfrm>
            <a:off x="27487" y="8697417"/>
            <a:ext cx="68099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3E16A72F-CD6C-1D41-AEA3-01C10CC55C68}"/>
              </a:ext>
            </a:extLst>
          </p:cNvPr>
          <p:cNvCxnSpPr>
            <a:cxnSpLocks/>
          </p:cNvCxnSpPr>
          <p:nvPr/>
        </p:nvCxnSpPr>
        <p:spPr>
          <a:xfrm>
            <a:off x="28273" y="8937444"/>
            <a:ext cx="68056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FF5E5293-F473-EC4A-9FE0-8DDB4E8A7A13}"/>
              </a:ext>
            </a:extLst>
          </p:cNvPr>
          <p:cNvCxnSpPr>
            <a:cxnSpLocks/>
          </p:cNvCxnSpPr>
          <p:nvPr/>
        </p:nvCxnSpPr>
        <p:spPr>
          <a:xfrm>
            <a:off x="32512" y="9177471"/>
            <a:ext cx="6801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11E32709-96E7-D64A-97DD-A4968D6F5915}"/>
              </a:ext>
            </a:extLst>
          </p:cNvPr>
          <p:cNvCxnSpPr>
            <a:cxnSpLocks/>
          </p:cNvCxnSpPr>
          <p:nvPr/>
        </p:nvCxnSpPr>
        <p:spPr>
          <a:xfrm>
            <a:off x="24037" y="9417496"/>
            <a:ext cx="68099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5C36EE04-57BF-DC48-A054-10C5066DF5CC}"/>
              </a:ext>
            </a:extLst>
          </p:cNvPr>
          <p:cNvCxnSpPr>
            <a:cxnSpLocks/>
          </p:cNvCxnSpPr>
          <p:nvPr/>
        </p:nvCxnSpPr>
        <p:spPr>
          <a:xfrm>
            <a:off x="1340768" y="4240392"/>
            <a:ext cx="55137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5C30F177-6A75-9942-B2D0-920F4A2A91DA}"/>
              </a:ext>
            </a:extLst>
          </p:cNvPr>
          <p:cNvCxnSpPr>
            <a:cxnSpLocks/>
          </p:cNvCxnSpPr>
          <p:nvPr/>
        </p:nvCxnSpPr>
        <p:spPr>
          <a:xfrm>
            <a:off x="53099" y="4476055"/>
            <a:ext cx="680145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2E6B9521-AEFB-E740-B7B2-92AE44A95716}"/>
              </a:ext>
            </a:extLst>
          </p:cNvPr>
          <p:cNvCxnSpPr>
            <a:cxnSpLocks/>
          </p:cNvCxnSpPr>
          <p:nvPr/>
        </p:nvCxnSpPr>
        <p:spPr>
          <a:xfrm>
            <a:off x="44624" y="4711718"/>
            <a:ext cx="68099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直線コネクタ 103">
            <a:extLst>
              <a:ext uri="{FF2B5EF4-FFF2-40B4-BE49-F238E27FC236}">
                <a16:creationId xmlns:a16="http://schemas.microsoft.com/office/drawing/2014/main" id="{F42A1A47-7581-F647-BC66-A2AB68DCD29B}"/>
              </a:ext>
            </a:extLst>
          </p:cNvPr>
          <p:cNvCxnSpPr>
            <a:cxnSpLocks/>
          </p:cNvCxnSpPr>
          <p:nvPr/>
        </p:nvCxnSpPr>
        <p:spPr>
          <a:xfrm>
            <a:off x="45410" y="4953000"/>
            <a:ext cx="68056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F1AC334C-8F29-4B41-8F26-99F2A85AA88B}"/>
              </a:ext>
            </a:extLst>
          </p:cNvPr>
          <p:cNvCxnSpPr>
            <a:cxnSpLocks/>
          </p:cNvCxnSpPr>
          <p:nvPr/>
        </p:nvCxnSpPr>
        <p:spPr>
          <a:xfrm>
            <a:off x="908720" y="5554322"/>
            <a:ext cx="41044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直線コネクタ 119">
            <a:extLst>
              <a:ext uri="{FF2B5EF4-FFF2-40B4-BE49-F238E27FC236}">
                <a16:creationId xmlns:a16="http://schemas.microsoft.com/office/drawing/2014/main" id="{D34BFBA4-5F9D-C14C-9807-3D87C2F36A1B}"/>
              </a:ext>
            </a:extLst>
          </p:cNvPr>
          <p:cNvCxnSpPr>
            <a:cxnSpLocks/>
          </p:cNvCxnSpPr>
          <p:nvPr/>
        </p:nvCxnSpPr>
        <p:spPr>
          <a:xfrm>
            <a:off x="1340768" y="2590751"/>
            <a:ext cx="5517232" cy="523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直線コネクタ 120">
            <a:extLst>
              <a:ext uri="{FF2B5EF4-FFF2-40B4-BE49-F238E27FC236}">
                <a16:creationId xmlns:a16="http://schemas.microsoft.com/office/drawing/2014/main" id="{900EFF57-CAC0-7C4C-9C83-902BB494BE36}"/>
              </a:ext>
            </a:extLst>
          </p:cNvPr>
          <p:cNvCxnSpPr>
            <a:cxnSpLocks/>
          </p:cNvCxnSpPr>
          <p:nvPr/>
        </p:nvCxnSpPr>
        <p:spPr>
          <a:xfrm>
            <a:off x="44624" y="2826414"/>
            <a:ext cx="68002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直線コネクタ 121">
            <a:extLst>
              <a:ext uri="{FF2B5EF4-FFF2-40B4-BE49-F238E27FC236}">
                <a16:creationId xmlns:a16="http://schemas.microsoft.com/office/drawing/2014/main" id="{DE3B08E5-DB95-4D40-BE2E-EDEDA6A7D0E0}"/>
              </a:ext>
            </a:extLst>
          </p:cNvPr>
          <p:cNvCxnSpPr>
            <a:cxnSpLocks/>
          </p:cNvCxnSpPr>
          <p:nvPr/>
        </p:nvCxnSpPr>
        <p:spPr>
          <a:xfrm>
            <a:off x="1944216" y="3062077"/>
            <a:ext cx="4941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直線コネクタ 122">
            <a:extLst>
              <a:ext uri="{FF2B5EF4-FFF2-40B4-BE49-F238E27FC236}">
                <a16:creationId xmlns:a16="http://schemas.microsoft.com/office/drawing/2014/main" id="{196325DB-00DE-6340-ADE5-498E241FFDCC}"/>
              </a:ext>
            </a:extLst>
          </p:cNvPr>
          <p:cNvCxnSpPr>
            <a:cxnSpLocks/>
          </p:cNvCxnSpPr>
          <p:nvPr/>
        </p:nvCxnSpPr>
        <p:spPr>
          <a:xfrm>
            <a:off x="908720" y="5313040"/>
            <a:ext cx="41044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2227D6EA-216D-5248-B1F1-FFBAA7454F5D}"/>
              </a:ext>
            </a:extLst>
          </p:cNvPr>
          <p:cNvCxnSpPr>
            <a:cxnSpLocks/>
          </p:cNvCxnSpPr>
          <p:nvPr/>
        </p:nvCxnSpPr>
        <p:spPr>
          <a:xfrm>
            <a:off x="640520" y="6105128"/>
            <a:ext cx="62044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AFE79E2-C12F-F8C3-3E06-E7CFCBD91077}"/>
              </a:ext>
            </a:extLst>
          </p:cNvPr>
          <p:cNvSpPr txBox="1"/>
          <p:nvPr/>
        </p:nvSpPr>
        <p:spPr>
          <a:xfrm>
            <a:off x="-33071" y="2814818"/>
            <a:ext cx="3747406" cy="312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0">
                <a:latin typeface="Osaka" panose="020B0600000000000000" pitchFamily="34" charset="-128"/>
                <a:ea typeface="Osaka" panose="020B0600000000000000" pitchFamily="34" charset="-128"/>
              </a:rPr>
              <a:t>パノラマエックス線規格写真所見</a:t>
            </a:r>
            <a:r>
              <a:rPr lang="en-US" altLang="ja-JP" sz="1080" dirty="0">
                <a:latin typeface="Osaka" panose="020B0600000000000000" pitchFamily="34" charset="-128"/>
                <a:ea typeface="Osaka" panose="020B0600000000000000" pitchFamily="34" charset="-128"/>
              </a:rPr>
              <a:t>  </a:t>
            </a:r>
            <a:endParaRPr lang="en-US" altLang="ja-JP" sz="1080" u="sng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2004C3C-18D3-61E0-3364-00ABC0DD6961}"/>
              </a:ext>
            </a:extLst>
          </p:cNvPr>
          <p:cNvSpPr/>
          <p:nvPr/>
        </p:nvSpPr>
        <p:spPr>
          <a:xfrm>
            <a:off x="-25454" y="5817096"/>
            <a:ext cx="1617751" cy="313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83">
                <a:latin typeface="Osaka" panose="020B0600000000000000" pitchFamily="34" charset="-128"/>
                <a:ea typeface="Osaka" panose="020B0600000000000000" pitchFamily="34" charset="-128"/>
              </a:rPr>
              <a:t>治療経過　　　　　　　　　　　　　　　　　　　　　</a:t>
            </a:r>
            <a:endParaRPr lang="en-US" altLang="ja-JP" sz="1083" dirty="0">
              <a:latin typeface="Osaka" panose="020B0600000000000000" pitchFamily="34" charset="-128"/>
              <a:ea typeface="Osaka" panose="020B0600000000000000" pitchFamily="34" charset="-128"/>
            </a:endParaRP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659F7563-1768-B6AB-62EB-C71B5812AE37}"/>
              </a:ext>
            </a:extLst>
          </p:cNvPr>
          <p:cNvCxnSpPr>
            <a:cxnSpLocks/>
          </p:cNvCxnSpPr>
          <p:nvPr/>
        </p:nvCxnSpPr>
        <p:spPr>
          <a:xfrm>
            <a:off x="78611" y="6325273"/>
            <a:ext cx="677938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08F49596-5AA8-AC63-B34A-D676186A297B}"/>
              </a:ext>
            </a:extLst>
          </p:cNvPr>
          <p:cNvCxnSpPr>
            <a:cxnSpLocks/>
          </p:cNvCxnSpPr>
          <p:nvPr/>
        </p:nvCxnSpPr>
        <p:spPr>
          <a:xfrm>
            <a:off x="5168148" y="7432795"/>
            <a:ext cx="1069164" cy="149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B1F7B39B-2FCE-AC20-8AAC-CE3D79BB85BD}"/>
              </a:ext>
            </a:extLst>
          </p:cNvPr>
          <p:cNvCxnSpPr>
            <a:cxnSpLocks/>
          </p:cNvCxnSpPr>
          <p:nvPr/>
        </p:nvCxnSpPr>
        <p:spPr>
          <a:xfrm>
            <a:off x="764704" y="7672171"/>
            <a:ext cx="10139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057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24537</TotalTime>
  <Words>125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Osaka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teethart渋谷店</dc:creator>
  <cp:lastModifiedBy>伊津野 統久</cp:lastModifiedBy>
  <cp:revision>147</cp:revision>
  <cp:lastPrinted>2022-06-22T05:23:44Z</cp:lastPrinted>
  <dcterms:created xsi:type="dcterms:W3CDTF">2018-06-12T02:40:38Z</dcterms:created>
  <dcterms:modified xsi:type="dcterms:W3CDTF">2024-07-26T00:33:40Z</dcterms:modified>
</cp:coreProperties>
</file>